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36"/>
  </p:normalViewPr>
  <p:slideViewPr>
    <p:cSldViewPr snapToGrid="0">
      <p:cViewPr>
        <p:scale>
          <a:sx n="209" d="100"/>
          <a:sy n="209" d="100"/>
        </p:scale>
        <p:origin x="144" y="-1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14FF87-20A9-914A-65B9-0A000981C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3E35D3-5463-0425-A453-61FE87FD0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99B4C0-4CC2-E24B-DDF2-643D0AC33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5FDC2-EBAE-7D4F-9440-E528C0099811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2538FB-16E9-98DA-B0D9-0B984A7A9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9A45C-DB3B-85CC-8D9B-4315118D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78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03CAB6-BB6B-CEB9-5A75-A12ACC86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317FD43-AB38-3E47-BC21-D1A21AE57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9AB798-B488-83FC-A97B-2A5DD8BCF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5FDC2-EBAE-7D4F-9440-E528C0099811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961080-292A-3363-238A-10E09F9DB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DCEBD2-072A-C3C3-D8D2-5B4931CC4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182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81DAFD6-CBD6-AFE5-5C9D-436AF85BBD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F638B3F-ACD6-AAB5-7EE9-865D785A8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73A7C7-1FBB-D380-4269-DFA1122A7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5FDC2-EBAE-7D4F-9440-E528C0099811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BAA783-5D6E-2B9E-D686-23388219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755DE5-D93B-C5DF-83D9-4AE43EC9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40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83375B-2F24-A568-B845-C83D7D31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E83C0D-9B7A-102D-A628-63A6F410E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6F9FEC-BCB7-0B69-20AB-037FF4975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5FDC2-EBAE-7D4F-9440-E528C0099811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EAC1F5-E1CD-15E7-AC27-037E52A3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1472A5-8427-ED3E-83FA-7A0DDEE0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504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A98B8C-B80D-F1A8-3EC6-5FEBB8FF1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3278FA-4384-7AEB-7F34-4659B337B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CB9561-15B9-5AE3-E425-216A4AA72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5FDC2-EBAE-7D4F-9440-E528C0099811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2726E8-88EE-CBC3-A360-7914B2D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52F949-E4E7-A6E3-6250-CA623CE81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478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06A17F-B084-C8E5-85D7-86FDA004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AE3E7-3A5C-5CF9-2B99-B6644EDF8F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3D4310-7A02-6013-EAEE-6F9E80F46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8D44BF-1B51-9CF7-51A9-21826DD2B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5FDC2-EBAE-7D4F-9440-E528C0099811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665D11-6069-B284-F4D6-F63B2EEB7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239468-C703-7A5C-B258-F6E28230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825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2C9541-5663-CFA5-8B44-5136ECF62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E62F86-8C5B-1FB0-7AB6-90A63D383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A750689-C7FB-92FE-64ED-A07EA6812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B7B703-04ED-27C9-2BB0-318272625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A84F265-B60B-E8CA-AD6B-E00463626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AF30F6D-6164-B51A-DE5B-271DBB142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5FDC2-EBAE-7D4F-9440-E528C0099811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F787915-4A75-D868-33D3-FDF378BB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A326917-38AE-89C6-7C95-47F664CB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55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BD60C5-497B-DD5B-AD20-D8F5519D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DAF786-9549-CEA7-133E-DD948856D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5FDC2-EBAE-7D4F-9440-E528C0099811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2F8F82-D0AD-14DD-32CA-CA236C92B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B5D884-E853-AD99-13BB-53AD4BF6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728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39257C0-9143-0841-5C39-365E5510C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5FDC2-EBAE-7D4F-9440-E528C0099811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18BC073-1067-9F22-ABCE-64563C0A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7AA060-38B6-DBCC-279A-530836EB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60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48A3C1-00BA-1BC9-4EDA-85FCA44B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42E3A-9687-031D-377C-879A2DD7D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700199-7E0E-5DC7-FBE5-B19562DE1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E1B0120-8A10-5DE9-1A4D-1A4450AAB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5FDC2-EBAE-7D4F-9440-E528C0099811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630F5F-CE7B-5477-7D3C-FE425D545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CD2167-D07A-C79E-59B7-15585870E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7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874775-270B-3B88-C170-C857E6A0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49DFDE8-9C9E-8FC1-906E-FEEAC5BB8B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EB9E41D-F5FC-6603-7EA9-7BCAFCD10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56759C-5D43-A5E6-F7F9-EA2549891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5FDC2-EBAE-7D4F-9440-E528C0099811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31E797-23C4-233A-0E31-6737C864B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9980A2-C39E-D821-C48A-ED953A23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618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39A2239-5DCF-9C7E-7DD2-2F62577A6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95EA05-F069-E078-90C5-5CAC8906C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280E68-0595-7698-BB06-F97B1E135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35FDC2-EBAE-7D4F-9440-E528C0099811}" type="datetimeFigureOut">
              <a:rPr lang="fr-FR" smtClean="0"/>
              <a:t>23/01/2025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7D38BD-92E6-B8F9-282D-220B3E5A4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2093C4-663F-25B7-9773-F9801E68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65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AB8D1F1-1D8B-BAA0-20DA-3A8E505CC9A6}"/>
              </a:ext>
            </a:extLst>
          </p:cNvPr>
          <p:cNvSpPr txBox="1"/>
          <p:nvPr/>
        </p:nvSpPr>
        <p:spPr>
          <a:xfrm>
            <a:off x="986589" y="-8968"/>
            <a:ext cx="23822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Body </a:t>
            </a:r>
            <a:r>
              <a:rPr lang="fr-FR" sz="1600" b="1" dirty="0" err="1"/>
              <a:t>Measures</a:t>
            </a:r>
            <a:endParaRPr lang="fr-FR" sz="1600" b="1" dirty="0"/>
          </a:p>
        </p:txBody>
      </p:sp>
      <p:pic>
        <p:nvPicPr>
          <p:cNvPr id="5" name="Image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ED1604E4-AEB8-7CCB-BB93-B6E82DDD9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955"/>
            <a:ext cx="3839294" cy="1546220"/>
          </a:xfrm>
          <a:prstGeom prst="rect">
            <a:avLst/>
          </a:prstGeom>
        </p:spPr>
      </p:pic>
      <p:pic>
        <p:nvPicPr>
          <p:cNvPr id="7" name="Image 6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6B5A9134-ED28-0C93-CE22-5F574919F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7938"/>
            <a:ext cx="3839294" cy="1509567"/>
          </a:xfrm>
          <a:prstGeom prst="rect">
            <a:avLst/>
          </a:prstGeom>
        </p:spPr>
      </p:pic>
      <p:pic>
        <p:nvPicPr>
          <p:cNvPr id="9" name="Image 8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A901E3CE-85A1-606F-AD72-25E42B03D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3839294" cy="1540457"/>
          </a:xfrm>
          <a:prstGeom prst="rect">
            <a:avLst/>
          </a:prstGeom>
        </p:spPr>
      </p:pic>
      <p:pic>
        <p:nvPicPr>
          <p:cNvPr id="11" name="Image 10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74A5137D-F3DE-4CF8-7BC6-2DA1F616F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75826"/>
            <a:ext cx="3839294" cy="152971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90634B-68A8-B6B4-4DFE-587FFC7FA962}"/>
              </a:ext>
            </a:extLst>
          </p:cNvPr>
          <p:cNvSpPr txBox="1"/>
          <p:nvPr/>
        </p:nvSpPr>
        <p:spPr>
          <a:xfrm>
            <a:off x="4501031" y="0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Blood Pressure (P_BPXO)</a:t>
            </a:r>
          </a:p>
        </p:txBody>
      </p:sp>
      <p:pic>
        <p:nvPicPr>
          <p:cNvPr id="15" name="Image 1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587B181A-98A9-80DE-3939-3853F1E3B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9294" y="401687"/>
            <a:ext cx="3757272" cy="1531983"/>
          </a:xfrm>
          <a:prstGeom prst="rect">
            <a:avLst/>
          </a:prstGeom>
        </p:spPr>
      </p:pic>
      <p:pic>
        <p:nvPicPr>
          <p:cNvPr id="17" name="Image 16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3D1C7870-EC36-92E0-BD51-288BCE84F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9294" y="1888544"/>
            <a:ext cx="3757272" cy="1493717"/>
          </a:xfrm>
          <a:prstGeom prst="rect">
            <a:avLst/>
          </a:prstGeom>
        </p:spPr>
      </p:pic>
      <p:pic>
        <p:nvPicPr>
          <p:cNvPr id="19" name="Image 18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B83ED7FB-AB1F-D801-14FB-C829D5E12C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1779" y="3429000"/>
            <a:ext cx="3856119" cy="1561668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68B8B25-BAF0-427C-FE4F-7C94F395870F}"/>
              </a:ext>
            </a:extLst>
          </p:cNvPr>
          <p:cNvSpPr txBox="1"/>
          <p:nvPr/>
        </p:nvSpPr>
        <p:spPr>
          <a:xfrm>
            <a:off x="4501031" y="5007723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Demographics</a:t>
            </a:r>
            <a:r>
              <a:rPr lang="fr-FR" sz="1600" b="1" dirty="0"/>
              <a:t> Data</a:t>
            </a:r>
          </a:p>
        </p:txBody>
      </p:sp>
      <p:pic>
        <p:nvPicPr>
          <p:cNvPr id="24" name="Image 23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D52DA9CD-2A2E-E25E-36AF-332E52D5E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112" y="5378174"/>
            <a:ext cx="3513454" cy="1365764"/>
          </a:xfrm>
          <a:prstGeom prst="rect">
            <a:avLst/>
          </a:prstGeom>
        </p:spPr>
      </p:pic>
      <p:pic>
        <p:nvPicPr>
          <p:cNvPr id="26" name="Image 25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E1B6092E-025F-C24F-DA12-3B561CC028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6566" y="401687"/>
            <a:ext cx="3839294" cy="1648706"/>
          </a:xfrm>
          <a:prstGeom prst="rect">
            <a:avLst/>
          </a:prstGeom>
        </p:spPr>
      </p:pic>
      <p:pic>
        <p:nvPicPr>
          <p:cNvPr id="28" name="Image 27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89CC0A9B-1783-CD00-D873-1094E9890C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5284" y="2077526"/>
            <a:ext cx="3600575" cy="1683241"/>
          </a:xfrm>
          <a:prstGeom prst="rect">
            <a:avLst/>
          </a:prstGeom>
        </p:spPr>
      </p:pic>
      <p:pic>
        <p:nvPicPr>
          <p:cNvPr id="30" name="Image 29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1A6D54A6-44A6-1992-4EA8-30786D2830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6972" y="3870777"/>
            <a:ext cx="3529560" cy="221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64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ACCB7-D8E3-5B3D-1B84-5AC2A0E6C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ED67336-1378-F88C-A6B8-9BA4E0288F04}"/>
              </a:ext>
            </a:extLst>
          </p:cNvPr>
          <p:cNvSpPr txBox="1"/>
          <p:nvPr/>
        </p:nvSpPr>
        <p:spPr>
          <a:xfrm>
            <a:off x="110847" y="71606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Questionnaire Data</a:t>
            </a:r>
            <a:r>
              <a:rPr lang="ru-RU" sz="1600" b="1" dirty="0"/>
              <a:t> </a:t>
            </a:r>
            <a:endParaRPr lang="fr-FR" sz="16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4F1BB2-581C-8FFA-A14C-A4A3EAFF3245}"/>
              </a:ext>
            </a:extLst>
          </p:cNvPr>
          <p:cNvSpPr txBox="1"/>
          <p:nvPr/>
        </p:nvSpPr>
        <p:spPr>
          <a:xfrm>
            <a:off x="288599" y="410160"/>
            <a:ext cx="3664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accent4"/>
                </a:solidFill>
              </a:rPr>
              <a:t>Physical Activity (P_PAQ)</a:t>
            </a:r>
          </a:p>
        </p:txBody>
      </p:sp>
      <p:pic>
        <p:nvPicPr>
          <p:cNvPr id="6" name="Image 5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4EEE83EE-F730-4D2F-2455-100106C40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4" y="748714"/>
            <a:ext cx="3664634" cy="2538753"/>
          </a:xfrm>
          <a:prstGeom prst="rect">
            <a:avLst/>
          </a:prstGeom>
        </p:spPr>
      </p:pic>
      <p:pic>
        <p:nvPicPr>
          <p:cNvPr id="9" name="Image 8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666CDB88-89D2-C1C3-CBD4-DD5C6C2AE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7636"/>
            <a:ext cx="3888379" cy="2149769"/>
          </a:xfrm>
          <a:prstGeom prst="rect">
            <a:avLst/>
          </a:prstGeom>
        </p:spPr>
      </p:pic>
      <p:pic>
        <p:nvPicPr>
          <p:cNvPr id="11" name="Image 10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798281DE-54AE-9E8D-AABA-2DE674389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001" y="548659"/>
            <a:ext cx="3748498" cy="2342812"/>
          </a:xfrm>
          <a:prstGeom prst="rect">
            <a:avLst/>
          </a:prstGeom>
        </p:spPr>
      </p:pic>
      <p:pic>
        <p:nvPicPr>
          <p:cNvPr id="14" name="Image 13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076045C6-2ECA-35B3-739C-54B8C5585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233" y="3364190"/>
            <a:ext cx="3699440" cy="2416662"/>
          </a:xfrm>
          <a:prstGeom prst="rect">
            <a:avLst/>
          </a:prstGeom>
        </p:spPr>
      </p:pic>
      <p:pic>
        <p:nvPicPr>
          <p:cNvPr id="18" name="Image 17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8879BC7D-7549-5501-7F22-F3C91D63D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925" y="240882"/>
            <a:ext cx="4215162" cy="2438309"/>
          </a:xfrm>
          <a:prstGeom prst="rect">
            <a:avLst/>
          </a:prstGeom>
        </p:spPr>
      </p:pic>
      <p:pic>
        <p:nvPicPr>
          <p:cNvPr id="20" name="Image 19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87A79CD7-803C-4119-703E-BFAA1E290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4570" y="2872552"/>
            <a:ext cx="42418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7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D34AE-85C2-E9CF-E2C3-F1D86E6D6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9A727ED-AD18-17F5-01D3-471746259D10}"/>
              </a:ext>
            </a:extLst>
          </p:cNvPr>
          <p:cNvSpPr txBox="1"/>
          <p:nvPr/>
        </p:nvSpPr>
        <p:spPr>
          <a:xfrm>
            <a:off x="110847" y="71606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Questionnaire Data</a:t>
            </a:r>
            <a:r>
              <a:rPr lang="ru-RU" sz="1600" b="1" dirty="0"/>
              <a:t> </a:t>
            </a:r>
            <a:endParaRPr lang="fr-FR" sz="16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FEA808-DFDF-CB2E-B884-DA04F55E4023}"/>
              </a:ext>
            </a:extLst>
          </p:cNvPr>
          <p:cNvSpPr txBox="1"/>
          <p:nvPr/>
        </p:nvSpPr>
        <p:spPr>
          <a:xfrm>
            <a:off x="288599" y="410160"/>
            <a:ext cx="23717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>
                <a:solidFill>
                  <a:schemeClr val="accent4"/>
                </a:solidFill>
              </a:rPr>
              <a:t>Sleep</a:t>
            </a:r>
            <a:r>
              <a:rPr lang="fr-FR" sz="1200" b="1" dirty="0">
                <a:solidFill>
                  <a:schemeClr val="accent4"/>
                </a:solidFill>
              </a:rPr>
              <a:t> </a:t>
            </a:r>
            <a:r>
              <a:rPr lang="fr-FR" sz="1200" b="1" dirty="0" err="1">
                <a:solidFill>
                  <a:schemeClr val="accent4"/>
                </a:solidFill>
              </a:rPr>
              <a:t>Disorders</a:t>
            </a:r>
            <a:r>
              <a:rPr lang="fr-FR" sz="1200" b="1" dirty="0">
                <a:solidFill>
                  <a:schemeClr val="accent4"/>
                </a:solidFill>
              </a:rPr>
              <a:t> (P_SLQ)</a:t>
            </a:r>
          </a:p>
        </p:txBody>
      </p:sp>
      <p:pic>
        <p:nvPicPr>
          <p:cNvPr id="4" name="Image 3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6A6E437F-2F08-1A04-3CFC-317677BE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96" y="748714"/>
            <a:ext cx="3504246" cy="1784174"/>
          </a:xfrm>
          <a:prstGeom prst="rect">
            <a:avLst/>
          </a:prstGeom>
        </p:spPr>
      </p:pic>
      <p:pic>
        <p:nvPicPr>
          <p:cNvPr id="8" name="Image 7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E9DF1F93-362D-E11B-1EF1-6754AC42A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7" y="2532888"/>
            <a:ext cx="3669440" cy="253288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0E1E533-8868-330A-9E1D-3E43D171D0B0}"/>
              </a:ext>
            </a:extLst>
          </p:cNvPr>
          <p:cNvSpPr txBox="1"/>
          <p:nvPr/>
        </p:nvSpPr>
        <p:spPr>
          <a:xfrm>
            <a:off x="4171750" y="381039"/>
            <a:ext cx="26496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accent4"/>
                </a:solidFill>
              </a:rPr>
              <a:t>Smoking - Cigarette Use (P_SMQ)</a:t>
            </a:r>
          </a:p>
        </p:txBody>
      </p:sp>
      <p:pic>
        <p:nvPicPr>
          <p:cNvPr id="13" name="Image 12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B1B35CF6-6F77-1C17-552F-051BB2688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150" y="748714"/>
            <a:ext cx="3669440" cy="2028724"/>
          </a:xfrm>
          <a:prstGeom prst="rect">
            <a:avLst/>
          </a:prstGeom>
        </p:spPr>
      </p:pic>
      <p:pic>
        <p:nvPicPr>
          <p:cNvPr id="16" name="Image 15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35933B40-395B-CDF9-6624-9658301FF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750" y="2852001"/>
            <a:ext cx="3501136" cy="2457123"/>
          </a:xfrm>
          <a:prstGeom prst="rect">
            <a:avLst/>
          </a:prstGeom>
        </p:spPr>
      </p:pic>
      <p:pic>
        <p:nvPicPr>
          <p:cNvPr id="19" name="Image 18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0F3617A0-6F69-812D-D6A4-88A5E66D5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7725" y="748714"/>
            <a:ext cx="4025948" cy="2270733"/>
          </a:xfrm>
          <a:prstGeom prst="rect">
            <a:avLst/>
          </a:prstGeom>
        </p:spPr>
      </p:pic>
      <p:pic>
        <p:nvPicPr>
          <p:cNvPr id="22" name="Image 21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B3D30E17-FC00-031F-52C9-BC8AC1248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936" y="3267964"/>
            <a:ext cx="4114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66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2FBD9-5B7F-90E0-8E10-1E5776BBA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91C9A10-1812-D234-593F-E805BAFEB008}"/>
              </a:ext>
            </a:extLst>
          </p:cNvPr>
          <p:cNvSpPr txBox="1"/>
          <p:nvPr/>
        </p:nvSpPr>
        <p:spPr>
          <a:xfrm>
            <a:off x="110847" y="71606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Questionnaire Data</a:t>
            </a:r>
            <a:r>
              <a:rPr lang="ru-RU" sz="1600" b="1" dirty="0"/>
              <a:t> </a:t>
            </a:r>
            <a:endParaRPr lang="fr-FR" sz="16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1C693B-DDB7-2061-D941-1C561B7CCBBA}"/>
              </a:ext>
            </a:extLst>
          </p:cNvPr>
          <p:cNvSpPr txBox="1"/>
          <p:nvPr/>
        </p:nvSpPr>
        <p:spPr>
          <a:xfrm>
            <a:off x="288599" y="410160"/>
            <a:ext cx="23717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>
                <a:solidFill>
                  <a:schemeClr val="accent4"/>
                </a:solidFill>
              </a:rPr>
              <a:t>Weight</a:t>
            </a:r>
            <a:r>
              <a:rPr lang="fr-FR" sz="1200" b="1" dirty="0">
                <a:solidFill>
                  <a:schemeClr val="accent4"/>
                </a:solidFill>
              </a:rPr>
              <a:t> </a:t>
            </a:r>
            <a:r>
              <a:rPr lang="fr-FR" sz="1200" b="1" dirty="0" err="1">
                <a:solidFill>
                  <a:schemeClr val="accent4"/>
                </a:solidFill>
              </a:rPr>
              <a:t>History</a:t>
            </a:r>
            <a:r>
              <a:rPr lang="fr-FR" sz="1200" b="1" dirty="0">
                <a:solidFill>
                  <a:schemeClr val="accent4"/>
                </a:solidFill>
              </a:rPr>
              <a:t> (P_WHQ)</a:t>
            </a:r>
          </a:p>
        </p:txBody>
      </p:sp>
      <p:pic>
        <p:nvPicPr>
          <p:cNvPr id="6" name="Image 5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3129B6A1-A808-B915-4DD8-3C4EB3418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8" y="748714"/>
            <a:ext cx="3363763" cy="1903046"/>
          </a:xfrm>
          <a:prstGeom prst="rect">
            <a:avLst/>
          </a:prstGeom>
        </p:spPr>
      </p:pic>
      <p:pic>
        <p:nvPicPr>
          <p:cNvPr id="9" name="Image 8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B084A989-C788-F984-4897-EA784494C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" y="2713315"/>
            <a:ext cx="3317325" cy="1968413"/>
          </a:xfrm>
          <a:prstGeom prst="rect">
            <a:avLst/>
          </a:prstGeom>
        </p:spPr>
      </p:pic>
      <p:pic>
        <p:nvPicPr>
          <p:cNvPr id="12" name="Image 11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58442E51-7D46-8AAC-D69C-EEDBD33C1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29" y="4883348"/>
            <a:ext cx="3469642" cy="190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1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8D29C8C-CBEB-0E68-5FF8-E766F686146C}"/>
              </a:ext>
            </a:extLst>
          </p:cNvPr>
          <p:cNvSpPr txBox="1"/>
          <p:nvPr/>
        </p:nvSpPr>
        <p:spPr>
          <a:xfrm>
            <a:off x="569495" y="5179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Demographics</a:t>
            </a:r>
            <a:r>
              <a:rPr lang="fr-FR" sz="1600" b="1" dirty="0"/>
              <a:t> Data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8B54C0-5098-7F64-25A1-D1EDDF6A5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554"/>
            <a:ext cx="3118969" cy="1616889"/>
          </a:xfrm>
          <a:prstGeom prst="rect">
            <a:avLst/>
          </a:prstGeom>
        </p:spPr>
      </p:pic>
      <p:pic>
        <p:nvPicPr>
          <p:cNvPr id="6" name="Image 5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A2D96451-4AEA-6A6A-A4FD-8F5099F0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1" y="1955443"/>
            <a:ext cx="3066248" cy="2387957"/>
          </a:xfrm>
          <a:prstGeom prst="rect">
            <a:avLst/>
          </a:prstGeom>
        </p:spPr>
      </p:pic>
      <p:pic>
        <p:nvPicPr>
          <p:cNvPr id="8" name="Image 7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F079C1A1-4BDD-2923-09CD-595F45524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7596"/>
            <a:ext cx="3122589" cy="1830804"/>
          </a:xfrm>
          <a:prstGeom prst="rect">
            <a:avLst/>
          </a:prstGeom>
        </p:spPr>
      </p:pic>
      <p:pic>
        <p:nvPicPr>
          <p:cNvPr id="11" name="Image 10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7911A927-7AA6-F535-C8F4-94F85F023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640" y="338554"/>
            <a:ext cx="2951250" cy="1271171"/>
          </a:xfrm>
          <a:prstGeom prst="rect">
            <a:avLst/>
          </a:prstGeom>
        </p:spPr>
      </p:pic>
      <p:pic>
        <p:nvPicPr>
          <p:cNvPr id="13" name="Image 12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109DE11C-C634-EE8E-111A-11E58AE94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8969" y="1675586"/>
            <a:ext cx="2970352" cy="161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5CD7332-C0F9-A361-FC9F-3EBC82B3E3B8}"/>
              </a:ext>
            </a:extLst>
          </p:cNvPr>
          <p:cNvSpPr txBox="1"/>
          <p:nvPr/>
        </p:nvSpPr>
        <p:spPr>
          <a:xfrm>
            <a:off x="110847" y="71606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Questionnaire Data</a:t>
            </a:r>
            <a:r>
              <a:rPr lang="ru-RU" sz="1600" b="1" dirty="0"/>
              <a:t> </a:t>
            </a:r>
            <a:endParaRPr lang="fr-FR" sz="16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CE121AD-6EEF-64E7-9EB0-96C49245E40D}"/>
              </a:ext>
            </a:extLst>
          </p:cNvPr>
          <p:cNvSpPr txBox="1"/>
          <p:nvPr/>
        </p:nvSpPr>
        <p:spPr>
          <a:xfrm>
            <a:off x="206097" y="410160"/>
            <a:ext cx="25494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>
                <a:solidFill>
                  <a:schemeClr val="accent4"/>
                </a:solidFill>
              </a:rPr>
              <a:t>Alcohol</a:t>
            </a:r>
            <a:r>
              <a:rPr lang="fr-FR" sz="1200" b="1" dirty="0">
                <a:solidFill>
                  <a:schemeClr val="accent4"/>
                </a:solidFill>
              </a:rPr>
              <a:t> Use (P_ALQ)</a:t>
            </a:r>
            <a:r>
              <a:rPr lang="ru-RU" sz="1200" b="1" dirty="0">
                <a:solidFill>
                  <a:schemeClr val="accent4"/>
                </a:solidFill>
              </a:rPr>
              <a:t> 2017-2020</a:t>
            </a:r>
            <a:endParaRPr lang="fr-FR" sz="1200" b="1" dirty="0">
              <a:solidFill>
                <a:schemeClr val="accent4"/>
              </a:solidFill>
            </a:endParaRPr>
          </a:p>
        </p:txBody>
      </p:sp>
      <p:pic>
        <p:nvPicPr>
          <p:cNvPr id="7" name="Image 6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0896E824-C4DA-45C4-EAA9-90633F2C3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6" y="739187"/>
            <a:ext cx="3396383" cy="22230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862F8CF-C6A6-2CC8-1B6F-2C3610F03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7" y="3058570"/>
            <a:ext cx="3396382" cy="325097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F6593AF-FE35-1F55-624C-33138EEA2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25" y="739186"/>
            <a:ext cx="3412673" cy="22751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970634A-773F-D8A7-A828-47749508A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243" y="3058570"/>
            <a:ext cx="3211432" cy="350860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E03B7E2-CC55-ABEF-4E9C-3ADB19D95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7211" y="1673224"/>
            <a:ext cx="4976321" cy="308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96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67275-CEE8-8EE6-ABEB-061809357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8B0F6A1-3912-E8BB-BD19-A2CD08F0165E}"/>
              </a:ext>
            </a:extLst>
          </p:cNvPr>
          <p:cNvSpPr txBox="1"/>
          <p:nvPr/>
        </p:nvSpPr>
        <p:spPr>
          <a:xfrm>
            <a:off x="110847" y="71606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Questionnaire Data</a:t>
            </a:r>
            <a:r>
              <a:rPr lang="ru-RU" sz="1600" b="1" dirty="0"/>
              <a:t> </a:t>
            </a:r>
            <a:endParaRPr lang="fr-FR" sz="16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DBEC081-C3B5-76E1-024D-BE24222B3AFC}"/>
              </a:ext>
            </a:extLst>
          </p:cNvPr>
          <p:cNvSpPr txBox="1"/>
          <p:nvPr/>
        </p:nvSpPr>
        <p:spPr>
          <a:xfrm>
            <a:off x="206097" y="410160"/>
            <a:ext cx="25494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>
                <a:solidFill>
                  <a:schemeClr val="accent4"/>
                </a:solidFill>
              </a:rPr>
              <a:t>Alcohol</a:t>
            </a:r>
            <a:r>
              <a:rPr lang="fr-FR" sz="1200" b="1" dirty="0">
                <a:solidFill>
                  <a:schemeClr val="accent4"/>
                </a:solidFill>
              </a:rPr>
              <a:t> Use (P_ALQ)</a:t>
            </a:r>
            <a:r>
              <a:rPr lang="ru-RU" sz="1200" b="1" dirty="0">
                <a:solidFill>
                  <a:schemeClr val="accent4"/>
                </a:solidFill>
              </a:rPr>
              <a:t> 2015-2016</a:t>
            </a:r>
            <a:endParaRPr lang="fr-FR" sz="1200" b="1" dirty="0">
              <a:solidFill>
                <a:schemeClr val="accent4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8F3E763-9D2B-A392-EAF8-D12A57206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96" y="661679"/>
            <a:ext cx="2983415" cy="1689072"/>
          </a:xfrm>
          <a:prstGeom prst="rect">
            <a:avLst/>
          </a:prstGeom>
        </p:spPr>
      </p:pic>
      <p:pic>
        <p:nvPicPr>
          <p:cNvPr id="8" name="Image 7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0264075E-4408-4F1F-3647-8824D066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4" y="2438150"/>
            <a:ext cx="3093469" cy="1689072"/>
          </a:xfrm>
          <a:prstGeom prst="rect">
            <a:avLst/>
          </a:prstGeom>
        </p:spPr>
      </p:pic>
      <p:pic>
        <p:nvPicPr>
          <p:cNvPr id="12" name="Image 11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160D3091-B3EB-0483-0A49-60FB0F860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68" y="4523875"/>
            <a:ext cx="3093470" cy="1869166"/>
          </a:xfrm>
          <a:prstGeom prst="rect">
            <a:avLst/>
          </a:prstGeom>
        </p:spPr>
      </p:pic>
      <p:pic>
        <p:nvPicPr>
          <p:cNvPr id="16" name="Image 15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AD4DB752-6766-9A36-D907-C6F25D848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433" y="661679"/>
            <a:ext cx="2916697" cy="1689072"/>
          </a:xfrm>
          <a:prstGeom prst="rect">
            <a:avLst/>
          </a:prstGeom>
        </p:spPr>
      </p:pic>
      <p:pic>
        <p:nvPicPr>
          <p:cNvPr id="18" name="Image 17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F9AE5039-268B-DDA5-52D2-9BCFFB156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433" y="2413402"/>
            <a:ext cx="3152474" cy="1869166"/>
          </a:xfrm>
          <a:prstGeom prst="rect">
            <a:avLst/>
          </a:prstGeom>
        </p:spPr>
      </p:pic>
      <p:pic>
        <p:nvPicPr>
          <p:cNvPr id="20" name="Image 19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7898FBFA-CC72-8444-EF0B-BE190B407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4309" y="4523875"/>
            <a:ext cx="3297198" cy="1960760"/>
          </a:xfrm>
          <a:prstGeom prst="rect">
            <a:avLst/>
          </a:prstGeom>
        </p:spPr>
      </p:pic>
      <p:pic>
        <p:nvPicPr>
          <p:cNvPr id="22" name="Image 21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015112DB-B2A7-9D97-3BF0-A49EEEDBEF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9868" y="4127222"/>
            <a:ext cx="3277783" cy="2024513"/>
          </a:xfrm>
          <a:prstGeom prst="rect">
            <a:avLst/>
          </a:prstGeom>
        </p:spPr>
      </p:pic>
      <p:pic>
        <p:nvPicPr>
          <p:cNvPr id="24" name="Image 23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3807E3A0-8E50-8F57-B8A9-2B6C6BEA71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4176" y="1519417"/>
            <a:ext cx="3473541" cy="21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4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8D47C-57AC-F942-DFC8-267A45D71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6797D98-49B3-5F6C-CFDE-327C408D01A8}"/>
              </a:ext>
            </a:extLst>
          </p:cNvPr>
          <p:cNvSpPr txBox="1"/>
          <p:nvPr/>
        </p:nvSpPr>
        <p:spPr>
          <a:xfrm>
            <a:off x="110847" y="71606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Questionnaire Data</a:t>
            </a:r>
            <a:r>
              <a:rPr lang="ru-RU" sz="1600" b="1" dirty="0"/>
              <a:t> </a:t>
            </a:r>
            <a:endParaRPr lang="fr-FR" sz="16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DDDE28-7037-FEE2-1A48-78C44C720B75}"/>
              </a:ext>
            </a:extLst>
          </p:cNvPr>
          <p:cNvSpPr txBox="1"/>
          <p:nvPr/>
        </p:nvSpPr>
        <p:spPr>
          <a:xfrm>
            <a:off x="206096" y="410160"/>
            <a:ext cx="3121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accent4"/>
                </a:solidFill>
              </a:rPr>
              <a:t>Blood Pressure &amp; </a:t>
            </a:r>
            <a:r>
              <a:rPr lang="fr-FR" sz="1200" b="1" dirty="0" err="1">
                <a:solidFill>
                  <a:schemeClr val="accent4"/>
                </a:solidFill>
              </a:rPr>
              <a:t>Cholesterol</a:t>
            </a:r>
            <a:r>
              <a:rPr lang="fr-FR" sz="1200" b="1" dirty="0">
                <a:solidFill>
                  <a:schemeClr val="accent4"/>
                </a:solidFill>
              </a:rPr>
              <a:t> (P_BPQ)</a:t>
            </a:r>
          </a:p>
        </p:txBody>
      </p:sp>
      <p:pic>
        <p:nvPicPr>
          <p:cNvPr id="4" name="Image 3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72675262-3D95-62E8-8449-B78023299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6" y="687159"/>
            <a:ext cx="2907362" cy="1634263"/>
          </a:xfrm>
          <a:prstGeom prst="rect">
            <a:avLst/>
          </a:prstGeom>
        </p:spPr>
      </p:pic>
      <p:pic>
        <p:nvPicPr>
          <p:cNvPr id="8" name="Image 7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09F400A4-36FF-C22B-7DEF-AB90FE261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6" y="2326630"/>
            <a:ext cx="2976113" cy="1597795"/>
          </a:xfrm>
          <a:prstGeom prst="rect">
            <a:avLst/>
          </a:prstGeom>
        </p:spPr>
      </p:pic>
      <p:pic>
        <p:nvPicPr>
          <p:cNvPr id="12" name="Image 11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0B18A67A-2C83-A58B-2B69-50A5291EC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6" y="3960893"/>
            <a:ext cx="2976113" cy="1510400"/>
          </a:xfrm>
          <a:prstGeom prst="rect">
            <a:avLst/>
          </a:prstGeom>
        </p:spPr>
      </p:pic>
      <p:pic>
        <p:nvPicPr>
          <p:cNvPr id="16" name="Image 15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EB03FA6B-6B6D-5FD0-0EE7-B82E77F06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208" y="687159"/>
            <a:ext cx="3121495" cy="1672897"/>
          </a:xfrm>
          <a:prstGeom prst="rect">
            <a:avLst/>
          </a:prstGeom>
        </p:spPr>
      </p:pic>
      <p:pic>
        <p:nvPicPr>
          <p:cNvPr id="18" name="Image 17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F21FBB39-C91B-D154-8E92-4FBBB8D90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089" y="2391993"/>
            <a:ext cx="2961850" cy="167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1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7ED95-71F5-71EE-BFE4-C9434FBEF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4FE464D-3695-E8AA-F806-444FD12E2740}"/>
              </a:ext>
            </a:extLst>
          </p:cNvPr>
          <p:cNvSpPr txBox="1"/>
          <p:nvPr/>
        </p:nvSpPr>
        <p:spPr>
          <a:xfrm>
            <a:off x="110847" y="71606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Questionnaire Data</a:t>
            </a:r>
            <a:r>
              <a:rPr lang="ru-RU" sz="1600" b="1" dirty="0"/>
              <a:t> </a:t>
            </a:r>
            <a:endParaRPr lang="fr-FR" sz="16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70545C5-A355-5DE8-2DDB-80588AE6BC03}"/>
              </a:ext>
            </a:extLst>
          </p:cNvPr>
          <p:cNvSpPr txBox="1"/>
          <p:nvPr/>
        </p:nvSpPr>
        <p:spPr>
          <a:xfrm>
            <a:off x="206096" y="410160"/>
            <a:ext cx="3121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>
                <a:solidFill>
                  <a:schemeClr val="accent4"/>
                </a:solidFill>
              </a:rPr>
              <a:t>Diabetes</a:t>
            </a:r>
            <a:r>
              <a:rPr lang="fr-FR" sz="1200" b="1" dirty="0">
                <a:solidFill>
                  <a:schemeClr val="accent4"/>
                </a:solidFill>
              </a:rPr>
              <a:t> (P_DIQ)</a:t>
            </a:r>
          </a:p>
        </p:txBody>
      </p:sp>
      <p:pic>
        <p:nvPicPr>
          <p:cNvPr id="6" name="Image 5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2FFBC921-9A35-D0E5-7A81-9C2078AF5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7" y="687159"/>
            <a:ext cx="2650463" cy="1925412"/>
          </a:xfrm>
          <a:prstGeom prst="rect">
            <a:avLst/>
          </a:prstGeom>
        </p:spPr>
      </p:pic>
      <p:pic>
        <p:nvPicPr>
          <p:cNvPr id="9" name="Image 8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EFE45B40-0199-03FA-27B0-EDDE48966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7" y="2621439"/>
            <a:ext cx="2650463" cy="1967522"/>
          </a:xfrm>
          <a:prstGeom prst="rect">
            <a:avLst/>
          </a:prstGeom>
        </p:spPr>
      </p:pic>
      <p:pic>
        <p:nvPicPr>
          <p:cNvPr id="11" name="Image 10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A229F6A4-CC14-5509-8C63-292972A9F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559" y="687159"/>
            <a:ext cx="3239441" cy="2044403"/>
          </a:xfrm>
          <a:prstGeom prst="rect">
            <a:avLst/>
          </a:prstGeom>
        </p:spPr>
      </p:pic>
      <p:pic>
        <p:nvPicPr>
          <p:cNvPr id="14" name="Image 13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FFDBD501-023B-C12A-A873-C1FC402A3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239" y="3011079"/>
            <a:ext cx="3475998" cy="21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46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506A3-9822-0414-7A90-C15FB8FB4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F52D429-06D0-7C44-174C-441DA514F459}"/>
              </a:ext>
            </a:extLst>
          </p:cNvPr>
          <p:cNvSpPr txBox="1"/>
          <p:nvPr/>
        </p:nvSpPr>
        <p:spPr>
          <a:xfrm>
            <a:off x="110847" y="71606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Questionnaire Data</a:t>
            </a:r>
            <a:r>
              <a:rPr lang="ru-RU" sz="1600" b="1" dirty="0"/>
              <a:t> </a:t>
            </a:r>
            <a:endParaRPr lang="fr-FR" sz="16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13A814-5363-0491-137B-DF964917188F}"/>
              </a:ext>
            </a:extLst>
          </p:cNvPr>
          <p:cNvSpPr txBox="1"/>
          <p:nvPr/>
        </p:nvSpPr>
        <p:spPr>
          <a:xfrm>
            <a:off x="206096" y="410160"/>
            <a:ext cx="3121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accent4"/>
                </a:solidFill>
              </a:rPr>
              <a:t>Diet </a:t>
            </a:r>
            <a:r>
              <a:rPr lang="fr-FR" sz="1200" b="1" dirty="0" err="1">
                <a:solidFill>
                  <a:schemeClr val="accent4"/>
                </a:solidFill>
              </a:rPr>
              <a:t>Behavior</a:t>
            </a:r>
            <a:r>
              <a:rPr lang="fr-FR" sz="1200" b="1" dirty="0">
                <a:solidFill>
                  <a:schemeClr val="accent4"/>
                </a:solidFill>
              </a:rPr>
              <a:t> &amp; Nutrition (P_DBQ)</a:t>
            </a:r>
          </a:p>
        </p:txBody>
      </p:sp>
      <p:pic>
        <p:nvPicPr>
          <p:cNvPr id="4" name="Image 3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89622056-1115-1AB0-73F5-637B58E3C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7" y="687160"/>
            <a:ext cx="2309219" cy="1649442"/>
          </a:xfrm>
          <a:prstGeom prst="rect">
            <a:avLst/>
          </a:prstGeom>
        </p:spPr>
      </p:pic>
      <p:pic>
        <p:nvPicPr>
          <p:cNvPr id="8" name="Image 7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E1A257E8-022D-5B72-9FAC-E7C01DBE8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30" y="2336602"/>
            <a:ext cx="2304148" cy="1547879"/>
          </a:xfrm>
          <a:prstGeom prst="rect">
            <a:avLst/>
          </a:prstGeom>
        </p:spPr>
      </p:pic>
      <p:pic>
        <p:nvPicPr>
          <p:cNvPr id="12" name="Image 11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DE0F26F8-235E-73C3-7D31-9939B9FAC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96" y="3884482"/>
            <a:ext cx="2312885" cy="1375038"/>
          </a:xfrm>
          <a:prstGeom prst="rect">
            <a:avLst/>
          </a:prstGeom>
        </p:spPr>
      </p:pic>
      <p:pic>
        <p:nvPicPr>
          <p:cNvPr id="15" name="Image 14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1A3FD413-B4A9-7B7A-9EA6-CA9B12FFC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7227" y="687159"/>
            <a:ext cx="2551663" cy="2154208"/>
          </a:xfrm>
          <a:prstGeom prst="rect">
            <a:avLst/>
          </a:prstGeom>
        </p:spPr>
      </p:pic>
      <p:pic>
        <p:nvPicPr>
          <p:cNvPr id="17" name="Image 16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FF4C970B-D014-80CA-A8AB-FD2D05C3F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0321" y="2895918"/>
            <a:ext cx="2551663" cy="2241431"/>
          </a:xfrm>
          <a:prstGeom prst="rect">
            <a:avLst/>
          </a:prstGeom>
        </p:spPr>
      </p:pic>
      <p:pic>
        <p:nvPicPr>
          <p:cNvPr id="19" name="Image 18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D906586E-7AFA-9E82-7201-D62C0B17F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984" y="339738"/>
            <a:ext cx="2549474" cy="1502930"/>
          </a:xfrm>
          <a:prstGeom prst="rect">
            <a:avLst/>
          </a:prstGeom>
        </p:spPr>
      </p:pic>
      <p:pic>
        <p:nvPicPr>
          <p:cNvPr id="21" name="Image 20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6EEF2003-5F4C-BA16-60E2-2A63CA0C5F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965" y="1698172"/>
            <a:ext cx="2809018" cy="156999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4CED8B8-A9AE-E4F4-3EF1-0E74C2054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0327" y="3345128"/>
            <a:ext cx="2887938" cy="1715260"/>
          </a:xfrm>
          <a:prstGeom prst="rect">
            <a:avLst/>
          </a:prstGeom>
        </p:spPr>
      </p:pic>
      <p:pic>
        <p:nvPicPr>
          <p:cNvPr id="25" name="Image 24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3D5E78FD-00C8-2E80-9E75-72DDE3F22E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8753" y="250372"/>
            <a:ext cx="3852400" cy="259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8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4B119-19C8-6672-1902-68F981241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84BA5E2-9DDD-2276-B921-79DFF5DA0DC2}"/>
              </a:ext>
            </a:extLst>
          </p:cNvPr>
          <p:cNvSpPr txBox="1"/>
          <p:nvPr/>
        </p:nvSpPr>
        <p:spPr>
          <a:xfrm>
            <a:off x="110847" y="71606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Questionnaire Data</a:t>
            </a:r>
            <a:r>
              <a:rPr lang="ru-RU" sz="1600" b="1" dirty="0"/>
              <a:t> </a:t>
            </a:r>
            <a:endParaRPr lang="fr-FR" sz="16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DFCBB63-202A-464B-74B8-968944BB7A2F}"/>
              </a:ext>
            </a:extLst>
          </p:cNvPr>
          <p:cNvSpPr txBox="1"/>
          <p:nvPr/>
        </p:nvSpPr>
        <p:spPr>
          <a:xfrm>
            <a:off x="206096" y="410160"/>
            <a:ext cx="3121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>
                <a:solidFill>
                  <a:schemeClr val="accent4"/>
                </a:solidFill>
              </a:rPr>
              <a:t>Health</a:t>
            </a:r>
            <a:r>
              <a:rPr lang="fr-FR" sz="1200" b="1" dirty="0">
                <a:solidFill>
                  <a:schemeClr val="accent4"/>
                </a:solidFill>
              </a:rPr>
              <a:t> </a:t>
            </a:r>
            <a:r>
              <a:rPr lang="fr-FR" sz="1200" b="1" dirty="0" err="1">
                <a:solidFill>
                  <a:schemeClr val="accent4"/>
                </a:solidFill>
              </a:rPr>
              <a:t>Insurance</a:t>
            </a:r>
            <a:r>
              <a:rPr lang="fr-FR" sz="1200" b="1" dirty="0">
                <a:solidFill>
                  <a:schemeClr val="accent4"/>
                </a:solidFill>
              </a:rPr>
              <a:t> (P_HIQ)</a:t>
            </a:r>
          </a:p>
        </p:txBody>
      </p:sp>
      <p:pic>
        <p:nvPicPr>
          <p:cNvPr id="4" name="Image 3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F7E10169-07E7-841A-8ECB-48C1BDEE9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7" y="694395"/>
            <a:ext cx="2334174" cy="13861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088701E-7454-A98B-7F92-5BB6065F362D}"/>
              </a:ext>
            </a:extLst>
          </p:cNvPr>
          <p:cNvSpPr txBox="1"/>
          <p:nvPr/>
        </p:nvSpPr>
        <p:spPr>
          <a:xfrm>
            <a:off x="211777" y="2132303"/>
            <a:ext cx="3121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>
                <a:solidFill>
                  <a:schemeClr val="accent4"/>
                </a:solidFill>
              </a:rPr>
              <a:t>Income</a:t>
            </a:r>
            <a:r>
              <a:rPr lang="fr-FR" sz="1200" b="1" dirty="0">
                <a:solidFill>
                  <a:schemeClr val="accent4"/>
                </a:solidFill>
              </a:rPr>
              <a:t> (P_INQ)</a:t>
            </a:r>
          </a:p>
        </p:txBody>
      </p:sp>
      <p:pic>
        <p:nvPicPr>
          <p:cNvPr id="10" name="Image 9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1D23DFF5-A310-D7BC-66E7-A6859C81D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6" y="2409302"/>
            <a:ext cx="2614486" cy="1198641"/>
          </a:xfrm>
          <a:prstGeom prst="rect">
            <a:avLst/>
          </a:prstGeom>
        </p:spPr>
      </p:pic>
      <p:pic>
        <p:nvPicPr>
          <p:cNvPr id="13" name="Image 12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908E7F8B-84CB-3668-C76C-54BE7DBBF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" y="3661991"/>
            <a:ext cx="2727254" cy="157341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929929B-1E78-32E2-DB09-8B7DEE1EBCF0}"/>
              </a:ext>
            </a:extLst>
          </p:cNvPr>
          <p:cNvSpPr txBox="1"/>
          <p:nvPr/>
        </p:nvSpPr>
        <p:spPr>
          <a:xfrm>
            <a:off x="2994084" y="137938"/>
            <a:ext cx="3121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>
                <a:solidFill>
                  <a:schemeClr val="accent4"/>
                </a:solidFill>
              </a:rPr>
              <a:t>Medical</a:t>
            </a:r>
            <a:r>
              <a:rPr lang="fr-FR" sz="1200" b="1" dirty="0">
                <a:solidFill>
                  <a:schemeClr val="accent4"/>
                </a:solidFill>
              </a:rPr>
              <a:t> Conditions (P_MCQ)</a:t>
            </a:r>
          </a:p>
        </p:txBody>
      </p:sp>
      <p:pic>
        <p:nvPicPr>
          <p:cNvPr id="17" name="Image 16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17AD8A5A-FB85-49E5-22D1-A3B8D5410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951" y="502481"/>
            <a:ext cx="2997868" cy="1614951"/>
          </a:xfrm>
          <a:prstGeom prst="rect">
            <a:avLst/>
          </a:prstGeom>
        </p:spPr>
      </p:pic>
      <p:pic>
        <p:nvPicPr>
          <p:cNvPr id="19" name="Image 18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65782495-5906-2350-7A11-9E5D4B52D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263" y="2200505"/>
            <a:ext cx="3349740" cy="1758094"/>
          </a:xfrm>
          <a:prstGeom prst="rect">
            <a:avLst/>
          </a:prstGeom>
        </p:spPr>
      </p:pic>
      <p:pic>
        <p:nvPicPr>
          <p:cNvPr id="21" name="Image 20" descr="Une image contenant texte, capture d’écran, reçu, nombre&#10;&#10;Le contenu généré par l’IA peut être incorrect.">
            <a:extLst>
              <a:ext uri="{FF2B5EF4-FFF2-40B4-BE49-F238E27FC236}">
                <a16:creationId xmlns:a16="http://schemas.microsoft.com/office/drawing/2014/main" id="{424C9010-5645-8FCE-C86C-CF68B77E0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7255" y="4097180"/>
            <a:ext cx="2955152" cy="1587026"/>
          </a:xfrm>
          <a:prstGeom prst="rect">
            <a:avLst/>
          </a:prstGeom>
        </p:spPr>
      </p:pic>
      <p:pic>
        <p:nvPicPr>
          <p:cNvPr id="23" name="Image 22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C0E5CD0A-FEC7-5BC4-3DAD-ECD2808E8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745" y="2917469"/>
            <a:ext cx="2955152" cy="1614388"/>
          </a:xfrm>
          <a:prstGeom prst="rect">
            <a:avLst/>
          </a:prstGeom>
        </p:spPr>
      </p:pic>
      <p:pic>
        <p:nvPicPr>
          <p:cNvPr id="25" name="Image 2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8B04BAD4-6A4C-E61C-1611-CF193867A5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4106" y="3800999"/>
            <a:ext cx="2235200" cy="1295400"/>
          </a:xfrm>
          <a:prstGeom prst="rect">
            <a:avLst/>
          </a:prstGeom>
        </p:spPr>
      </p:pic>
      <p:pic>
        <p:nvPicPr>
          <p:cNvPr id="27" name="Image 26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C2E11186-FECA-5C2B-7F25-F0FE7AB703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7582" y="410160"/>
            <a:ext cx="3819496" cy="231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0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8F58C-9D3C-E52A-82A6-FDE7897A6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DF010BA-1576-7228-2F65-FB58BF0AEF91}"/>
              </a:ext>
            </a:extLst>
          </p:cNvPr>
          <p:cNvSpPr txBox="1"/>
          <p:nvPr/>
        </p:nvSpPr>
        <p:spPr>
          <a:xfrm>
            <a:off x="110847" y="71606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Questionnaire Data</a:t>
            </a:r>
            <a:r>
              <a:rPr lang="ru-RU" sz="1600" b="1" dirty="0"/>
              <a:t> </a:t>
            </a:r>
            <a:endParaRPr lang="fr-FR" sz="16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8A37292-B687-1794-7759-579F40C3186B}"/>
              </a:ext>
            </a:extLst>
          </p:cNvPr>
          <p:cNvSpPr txBox="1"/>
          <p:nvPr/>
        </p:nvSpPr>
        <p:spPr>
          <a:xfrm>
            <a:off x="288599" y="410160"/>
            <a:ext cx="3664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accent4"/>
                </a:solidFill>
              </a:rPr>
              <a:t>Mental </a:t>
            </a:r>
            <a:r>
              <a:rPr lang="fr-FR" sz="1200" b="1" dirty="0" err="1">
                <a:solidFill>
                  <a:schemeClr val="accent4"/>
                </a:solidFill>
              </a:rPr>
              <a:t>Health</a:t>
            </a:r>
            <a:r>
              <a:rPr lang="fr-FR" sz="1200" b="1" dirty="0">
                <a:solidFill>
                  <a:schemeClr val="accent4"/>
                </a:solidFill>
              </a:rPr>
              <a:t> - </a:t>
            </a:r>
            <a:r>
              <a:rPr lang="fr-FR" sz="1200" b="1" dirty="0" err="1">
                <a:solidFill>
                  <a:schemeClr val="accent4"/>
                </a:solidFill>
              </a:rPr>
              <a:t>Depression</a:t>
            </a:r>
            <a:r>
              <a:rPr lang="fr-FR" sz="1200" b="1" dirty="0">
                <a:solidFill>
                  <a:schemeClr val="accent4"/>
                </a:solidFill>
              </a:rPr>
              <a:t> </a:t>
            </a:r>
            <a:r>
              <a:rPr lang="fr-FR" sz="1200" b="1" dirty="0" err="1">
                <a:solidFill>
                  <a:schemeClr val="accent4"/>
                </a:solidFill>
              </a:rPr>
              <a:t>Screener</a:t>
            </a:r>
            <a:r>
              <a:rPr lang="fr-FR" sz="1200" b="1" dirty="0">
                <a:solidFill>
                  <a:schemeClr val="accent4"/>
                </a:solidFill>
              </a:rPr>
              <a:t> (P_DPQ)</a:t>
            </a:r>
          </a:p>
        </p:txBody>
      </p:sp>
      <p:pic>
        <p:nvPicPr>
          <p:cNvPr id="4" name="Image 3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DCF8E583-B4A1-C595-2B0D-38BB8AAA8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6" y="687159"/>
            <a:ext cx="3592211" cy="2255823"/>
          </a:xfrm>
          <a:prstGeom prst="rect">
            <a:avLst/>
          </a:prstGeom>
        </p:spPr>
      </p:pic>
      <p:pic>
        <p:nvPicPr>
          <p:cNvPr id="8" name="Image 7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E4C3FC2F-7C1E-7FC3-8C80-2BC88C235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78" y="3122139"/>
            <a:ext cx="3497535" cy="2421370"/>
          </a:xfrm>
          <a:prstGeom prst="rect">
            <a:avLst/>
          </a:prstGeom>
        </p:spPr>
      </p:pic>
      <p:pic>
        <p:nvPicPr>
          <p:cNvPr id="12" name="Image 11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F4E60DA3-EFFD-8286-A8E4-AE1F4BE1F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293" y="687159"/>
            <a:ext cx="3592211" cy="2365602"/>
          </a:xfrm>
          <a:prstGeom prst="rect">
            <a:avLst/>
          </a:prstGeom>
        </p:spPr>
      </p:pic>
      <p:pic>
        <p:nvPicPr>
          <p:cNvPr id="15" name="Image 14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82DD552E-EED9-9F59-951B-1D47B48D0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017" y="3122138"/>
            <a:ext cx="3661855" cy="2490062"/>
          </a:xfrm>
          <a:prstGeom prst="rect">
            <a:avLst/>
          </a:prstGeom>
        </p:spPr>
      </p:pic>
      <p:pic>
        <p:nvPicPr>
          <p:cNvPr id="17" name="Image 16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F01406C8-ECFF-7CD2-ECDE-B5870833B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8303" y="687159"/>
            <a:ext cx="3661855" cy="24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63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3463</TotalTime>
  <Words>133</Words>
  <Application>Microsoft Macintosh PowerPoint</Application>
  <PresentationFormat>Grand écran</PresentationFormat>
  <Paragraphs>27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Artyom G</dc:creator>
  <cp:lastModifiedBy>Artyom G</cp:lastModifiedBy>
  <cp:revision>2</cp:revision>
  <dcterms:created xsi:type="dcterms:W3CDTF">2025-01-21T21:36:13Z</dcterms:created>
  <dcterms:modified xsi:type="dcterms:W3CDTF">2025-01-24T17:35:13Z</dcterms:modified>
</cp:coreProperties>
</file>